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7" r:id="rId4"/>
  </p:sldMasterIdLst>
  <p:notesMasterIdLst>
    <p:notesMasterId r:id="rId6"/>
  </p:notesMasterIdLst>
  <p:handoutMasterIdLst>
    <p:handoutMasterId r:id="rId7"/>
  </p:handoutMasterIdLst>
  <p:sldIdLst>
    <p:sldId id="2147376296" r:id="rId5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Franklin Gothic Demi" panose="020B0603020102020204" pitchFamily="34" charset="0"/>
      <p:regular r:id="rId12"/>
      <p:bold r:id="rId13"/>
      <p:italic r:id="rId14"/>
      <p:boldItalic r:id="rId15"/>
    </p:embeddedFont>
    <p:embeddedFont>
      <p:font typeface="Franklin Gothic Medium" panose="020B0603020102020204" pitchFamily="34" charset="0"/>
      <p:regular r:id="rId16"/>
      <p:italic r:id="rId17"/>
    </p:embeddedFont>
    <p:embeddedFont>
      <p:font typeface="Work Sans Medium" pitchFamily="2" charset="77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A6642B-0001-CD05-E526-0F8205519E66}" name="Bob Cummings" initials="BC" userId="S::bcummings@linq.com::8693cf15-9267-4446-930b-69e63a57637e" providerId="AD"/>
  <p188:author id="{C64FAE8C-F023-8CD2-D3FA-1C36343A6956}" name="Jan Cotroneo" initials="JC" userId="S::jcotroneo@linq.com::a9f088b4-d025-409f-a287-a95af8944d74" providerId="AD"/>
  <p188:author id="{9010E0C7-1DDC-7BD4-C603-3121F40CF658}" name="Amanda Myers" initials="AM" userId="S::amyers@linq.com::62886e19-0c7c-4230-84cf-609da82d4b6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30" autoAdjust="0"/>
    <p:restoredTop sz="95741" autoAdjust="0"/>
  </p:normalViewPr>
  <p:slideViewPr>
    <p:cSldViewPr snapToGrid="0">
      <p:cViewPr>
        <p:scale>
          <a:sx n="90" d="100"/>
          <a:sy n="90" d="100"/>
        </p:scale>
        <p:origin x="912" y="328"/>
      </p:cViewPr>
      <p:guideLst/>
    </p:cSldViewPr>
  </p:slideViewPr>
  <p:outlineViewPr>
    <p:cViewPr>
      <p:scale>
        <a:sx n="33" d="100"/>
        <a:sy n="33" d="100"/>
      </p:scale>
      <p:origin x="0" y="-1266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124" d="100"/>
          <a:sy n="124" d="100"/>
        </p:scale>
        <p:origin x="495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CCC67D-CAA8-9780-90DA-0EDC6BC582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DF1739-98F4-0059-36A5-0129349972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92154-D367-4418-A5BE-B8562C0D41CA}" type="datetimeFigureOut">
              <a:rPr lang="en-US" smtClean="0"/>
              <a:t>4/27/23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229C86-A5EE-4853-E29F-40711EDE14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A661EB-A16B-69E9-466E-C72D06523A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1E902-1663-49ED-8AC5-6C0E1AB6A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86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7681C-41EA-45C9-B1CF-E885F03E4595}" type="datetimeFigureOut">
              <a:rPr lang="en-US" smtClean="0"/>
              <a:t>4/27/23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81ABF-523F-4CBA-A4F3-4F62BD396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61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81ABF-523F-4CBA-A4F3-4F62BD3969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65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eneral, Dark,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89C246-3082-B6F0-A27A-C8A1F7A1AA45}"/>
              </a:ext>
            </a:extLst>
          </p:cNvPr>
          <p:cNvSpPr/>
          <p:nvPr userDrawn="1"/>
        </p:nvSpPr>
        <p:spPr>
          <a:xfrm>
            <a:off x="2934497" y="73152"/>
            <a:ext cx="9197045" cy="54195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24F54E75-BBCC-027F-A5F1-5AA9E74757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79311" y="266599"/>
            <a:ext cx="222251" cy="2222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54DA8A5-37C1-2408-4D6E-B23BA60C2D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20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813856B-18F5-C587-778A-BA2C33461F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1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5" r:id="rId1"/>
  </p:sldLayoutIdLst>
  <p:hf hdr="0" ftr="0" dt="0"/>
  <p:txStyles>
    <p:titleStyle>
      <a:lvl1pPr marL="457200" indent="-457200" algn="l" defTabSz="914400" rtl="0" eaLnBrk="1" latinLnBrk="0" hangingPunct="1">
        <a:lnSpc>
          <a:spcPct val="90000"/>
        </a:lnSpc>
        <a:spcBef>
          <a:spcPct val="0"/>
        </a:spcBef>
        <a:buClr>
          <a:schemeClr val="accent4"/>
        </a:buClr>
        <a:buFont typeface="Wingdings" panose="05000000000000000000" pitchFamily="2" charset="2"/>
        <a:buChar char="§"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500"/>
        </a:spcBef>
        <a:spcAft>
          <a:spcPts val="500"/>
        </a:spcAft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accent4"/>
          </a:solidFill>
          <a:latin typeface="+mj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90000"/>
        </a:lnSpc>
        <a:spcBef>
          <a:spcPts val="800"/>
        </a:spcBef>
        <a:spcAft>
          <a:spcPts val="200"/>
        </a:spcAft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accent4"/>
          </a:solidFill>
          <a:latin typeface="+mj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400"/>
        </a:spcAft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286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400"/>
        </a:spcAft>
        <a:buClr>
          <a:schemeClr val="accent4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j-lt"/>
          <a:ea typeface="+mn-ea"/>
          <a:cs typeface="+mn-cs"/>
        </a:defRPr>
      </a:lvl6pPr>
      <a:lvl7pPr marL="237744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§"/>
        <a:defRPr sz="1600" b="0" kern="1200" cap="all" baseline="0">
          <a:solidFill>
            <a:schemeClr val="accent3"/>
          </a:solidFill>
          <a:latin typeface="+mj-lt"/>
          <a:ea typeface="+mn-ea"/>
          <a:cs typeface="+mn-cs"/>
        </a:defRPr>
      </a:lvl7pPr>
      <a:lvl8pPr marL="228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§"/>
        <a:defRPr sz="1200" kern="1200" cap="all" baseline="0">
          <a:solidFill>
            <a:schemeClr val="accent3"/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0D2BED74-AF62-2661-440E-1C51A48CC514}"/>
              </a:ext>
            </a:extLst>
          </p:cNvPr>
          <p:cNvSpPr txBox="1">
            <a:spLocks/>
          </p:cNvSpPr>
          <p:nvPr/>
        </p:nvSpPr>
        <p:spPr>
          <a:xfrm>
            <a:off x="378814" y="342922"/>
            <a:ext cx="5758239" cy="4739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500"/>
              </a:spcBef>
              <a:spcAft>
                <a:spcPts val="5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2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6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23774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600" b="0" kern="1200" cap="all" baseline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7pPr>
            <a:lvl8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200" kern="1200" cap="all" baseline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7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400" b="1" dirty="0">
                <a:solidFill>
                  <a:schemeClr val="accent1"/>
                </a:solidFill>
                <a:latin typeface="Franklin Gothic Demi" panose="020B0603020102020204" pitchFamily="34" charset="0"/>
              </a:rPr>
              <a:t>District nutrition program</a:t>
            </a:r>
          </a:p>
          <a:p>
            <a:pPr marL="0" lvl="7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3600" b="1" cap="none" dirty="0">
                <a:solidFill>
                  <a:schemeClr val="accent1"/>
                </a:solidFill>
                <a:latin typeface="Franklin Gothic Demi" panose="020B0603020102020204" pitchFamily="34" charset="0"/>
              </a:rPr>
              <a:t>By the Numbers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714F70D-5335-5176-9C46-523D057CCB1F}"/>
              </a:ext>
            </a:extLst>
          </p:cNvPr>
          <p:cNvGrpSpPr/>
          <p:nvPr/>
        </p:nvGrpSpPr>
        <p:grpSpPr>
          <a:xfrm>
            <a:off x="4335227" y="1269530"/>
            <a:ext cx="3299084" cy="521208"/>
            <a:chOff x="725681" y="1184925"/>
            <a:chExt cx="3475430" cy="52120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272EC34-CD32-F5B1-6C1B-0D96DC363E73}"/>
                </a:ext>
              </a:extLst>
            </p:cNvPr>
            <p:cNvSpPr txBox="1"/>
            <p:nvPr/>
          </p:nvSpPr>
          <p:spPr>
            <a:xfrm>
              <a:off x="725681" y="1301600"/>
              <a:ext cx="1848955" cy="40233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sz="1400" b="1" kern="1200" dirty="0">
                  <a:solidFill>
                    <a:schemeClr val="accent1"/>
                  </a:solidFill>
                  <a:latin typeface="Franklin Gothic Medium" panose="020B0603020102020204" pitchFamily="34" charset="0"/>
                </a:rPr>
                <a:t>Average daily </a:t>
              </a:r>
              <a:br>
                <a:rPr lang="en-US" sz="1400" b="1" kern="1200" dirty="0">
                  <a:solidFill>
                    <a:schemeClr val="accent1"/>
                  </a:solidFill>
                  <a:latin typeface="Franklin Gothic Medium" panose="020B0603020102020204" pitchFamily="34" charset="0"/>
                </a:rPr>
              </a:br>
              <a:r>
                <a:rPr lang="en-US" sz="1400" b="1" kern="1200" dirty="0">
                  <a:solidFill>
                    <a:schemeClr val="accent1"/>
                  </a:solidFill>
                  <a:latin typeface="Franklin Gothic Medium" panose="020B0603020102020204" pitchFamily="34" charset="0"/>
                </a:rPr>
                <a:t>participation </a:t>
              </a:r>
              <a:br>
                <a:rPr lang="en-US" sz="1400" b="1" kern="1200" dirty="0">
                  <a:solidFill>
                    <a:schemeClr val="accent1"/>
                  </a:solidFill>
                  <a:latin typeface="Franklin Gothic Medium" panose="020B0603020102020204" pitchFamily="34" charset="0"/>
                </a:rPr>
              </a:br>
              <a:r>
                <a:rPr lang="en-US" sz="1400" b="1" kern="1200" dirty="0">
                  <a:solidFill>
                    <a:schemeClr val="accent1"/>
                  </a:solidFill>
                  <a:latin typeface="Franklin Gothic Medium" panose="020B0603020102020204" pitchFamily="34" charset="0"/>
                </a:rPr>
                <a:t>(ADP)</a:t>
              </a:r>
            </a:p>
            <a:p>
              <a:pPr algn="l"/>
              <a:endParaRPr lang="en-US" sz="12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DD5B7E0-7D3C-7C80-8B9B-0B707FD2466F}"/>
                </a:ext>
              </a:extLst>
            </p:cNvPr>
            <p:cNvSpPr txBox="1"/>
            <p:nvPr/>
          </p:nvSpPr>
          <p:spPr>
            <a:xfrm>
              <a:off x="2182683" y="1184925"/>
              <a:ext cx="2018428" cy="5212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US" sz="4800" b="1" kern="1200" dirty="0">
                  <a:solidFill>
                    <a:schemeClr val="accent3"/>
                  </a:solidFill>
                  <a:latin typeface="Franklin Gothic Demi" panose="020B0603020102020204" pitchFamily="34" charset="0"/>
                </a:rPr>
                <a:t>0,000</a:t>
              </a:r>
              <a:endParaRPr lang="en-US" sz="5400" b="1" dirty="0">
                <a:solidFill>
                  <a:schemeClr val="accent3"/>
                </a:solidFill>
                <a:latin typeface="Franklin Gothic Demi" panose="020B060302010202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3EACD5A-21D5-C280-8D1B-97E5434A2AE7}"/>
              </a:ext>
            </a:extLst>
          </p:cNvPr>
          <p:cNvGrpSpPr/>
          <p:nvPr/>
        </p:nvGrpSpPr>
        <p:grpSpPr>
          <a:xfrm>
            <a:off x="1423561" y="1524967"/>
            <a:ext cx="2210659" cy="931519"/>
            <a:chOff x="3150208" y="1398064"/>
            <a:chExt cx="2210659" cy="93151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BA31B02-2214-CC8F-D80B-062533789051}"/>
                </a:ext>
              </a:extLst>
            </p:cNvPr>
            <p:cNvSpPr txBox="1"/>
            <p:nvPr/>
          </p:nvSpPr>
          <p:spPr>
            <a:xfrm>
              <a:off x="3178824" y="1398064"/>
              <a:ext cx="2182043" cy="24939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sz="1400" b="1" kern="1200" dirty="0">
                  <a:solidFill>
                    <a:schemeClr val="accent1"/>
                  </a:solidFill>
                  <a:latin typeface="Franklin Gothic Demi" panose="020B0603020102020204" pitchFamily="34" charset="0"/>
                </a:rPr>
                <a:t>Meal Equivalents (MEQ)</a:t>
              </a:r>
            </a:p>
            <a:p>
              <a:pPr algn="l"/>
              <a:endParaRPr lang="en-US" sz="12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A080715-383A-52A0-B406-34F15B0F1D08}"/>
                </a:ext>
              </a:extLst>
            </p:cNvPr>
            <p:cNvSpPr txBox="1"/>
            <p:nvPr/>
          </p:nvSpPr>
          <p:spPr>
            <a:xfrm>
              <a:off x="3150208" y="1561487"/>
              <a:ext cx="2115312" cy="7680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4800" b="1" dirty="0">
                  <a:solidFill>
                    <a:schemeClr val="accent3"/>
                  </a:solidFill>
                  <a:latin typeface="Franklin Gothic Demi" panose="020B0603020102020204" pitchFamily="34" charset="0"/>
                </a:rPr>
                <a:t>0,000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9F52D1F-8BB1-F73B-7456-F1EDCF4FFCA7}"/>
              </a:ext>
            </a:extLst>
          </p:cNvPr>
          <p:cNvGrpSpPr/>
          <p:nvPr/>
        </p:nvGrpSpPr>
        <p:grpSpPr>
          <a:xfrm>
            <a:off x="3868197" y="1078232"/>
            <a:ext cx="5326698" cy="5580854"/>
            <a:chOff x="3894702" y="1061189"/>
            <a:chExt cx="5326698" cy="5094771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C8F7089-2848-0355-ADD6-561AA0112857}"/>
                </a:ext>
              </a:extLst>
            </p:cNvPr>
            <p:cNvCxnSpPr>
              <a:cxnSpLocks/>
            </p:cNvCxnSpPr>
            <p:nvPr/>
          </p:nvCxnSpPr>
          <p:spPr>
            <a:xfrm>
              <a:off x="3894702" y="1061190"/>
              <a:ext cx="0" cy="509477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6DADA10-EC4E-BEEF-8870-1B22AB7B3EC0}"/>
                </a:ext>
              </a:extLst>
            </p:cNvPr>
            <p:cNvCxnSpPr>
              <a:cxnSpLocks/>
            </p:cNvCxnSpPr>
            <p:nvPr/>
          </p:nvCxnSpPr>
          <p:spPr>
            <a:xfrm>
              <a:off x="9221400" y="1061189"/>
              <a:ext cx="0" cy="381101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D383A00-36A7-E043-A0A0-149CFEF93D2F}"/>
              </a:ext>
            </a:extLst>
          </p:cNvPr>
          <p:cNvCxnSpPr>
            <a:cxnSpLocks/>
          </p:cNvCxnSpPr>
          <p:nvPr/>
        </p:nvCxnSpPr>
        <p:spPr>
          <a:xfrm>
            <a:off x="3868197" y="3065673"/>
            <a:ext cx="532669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C6DD4C9-A207-DE68-D7C9-32546C3AE6C5}"/>
              </a:ext>
            </a:extLst>
          </p:cNvPr>
          <p:cNvCxnSpPr>
            <a:cxnSpLocks/>
          </p:cNvCxnSpPr>
          <p:nvPr/>
        </p:nvCxnSpPr>
        <p:spPr>
          <a:xfrm>
            <a:off x="3868197" y="5252848"/>
            <a:ext cx="816456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46BA921-CA7B-B047-C005-8D481303E5E2}"/>
              </a:ext>
            </a:extLst>
          </p:cNvPr>
          <p:cNvGrpSpPr/>
          <p:nvPr/>
        </p:nvGrpSpPr>
        <p:grpSpPr>
          <a:xfrm>
            <a:off x="1493297" y="5347497"/>
            <a:ext cx="2124676" cy="956491"/>
            <a:chOff x="10081262" y="3590103"/>
            <a:chExt cx="2124676" cy="95649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C5E194-B650-73CC-1169-F4597C4C3234}"/>
                </a:ext>
              </a:extLst>
            </p:cNvPr>
            <p:cNvSpPr txBox="1"/>
            <p:nvPr/>
          </p:nvSpPr>
          <p:spPr>
            <a:xfrm>
              <a:off x="11173497" y="3729998"/>
              <a:ext cx="1032441" cy="3609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sz="1400" b="1" kern="1200" dirty="0">
                  <a:solidFill>
                    <a:schemeClr val="accent1"/>
                  </a:solidFill>
                  <a:latin typeface="Franklin Gothic Demi" panose="020B0603020102020204" pitchFamily="34" charset="0"/>
                </a:rPr>
                <a:t>Cost as a </a:t>
              </a:r>
              <a:br>
                <a:rPr lang="en-US" sz="1400" b="1" kern="1200" dirty="0">
                  <a:solidFill>
                    <a:schemeClr val="accent1"/>
                  </a:solidFill>
                  <a:latin typeface="Franklin Gothic Demi" panose="020B0603020102020204" pitchFamily="34" charset="0"/>
                </a:rPr>
              </a:br>
              <a:r>
                <a:rPr lang="en-US" sz="1400" b="1" kern="1200" dirty="0">
                  <a:solidFill>
                    <a:schemeClr val="accent1"/>
                  </a:solidFill>
                  <a:latin typeface="Franklin Gothic Demi" panose="020B0603020102020204" pitchFamily="34" charset="0"/>
                </a:rPr>
                <a:t>Percentage </a:t>
              </a:r>
              <a:br>
                <a:rPr lang="en-US" sz="1400" b="1" kern="1200" dirty="0">
                  <a:solidFill>
                    <a:schemeClr val="accent1"/>
                  </a:solidFill>
                  <a:latin typeface="Franklin Gothic Demi" panose="020B0603020102020204" pitchFamily="34" charset="0"/>
                </a:rPr>
              </a:br>
              <a:r>
                <a:rPr lang="en-US" sz="1400" b="1" kern="1200" dirty="0">
                  <a:solidFill>
                    <a:schemeClr val="accent1"/>
                  </a:solidFill>
                  <a:latin typeface="Franklin Gothic Demi" panose="020B0603020102020204" pitchFamily="34" charset="0"/>
                </a:rPr>
                <a:t>of Revenue</a:t>
              </a:r>
            </a:p>
            <a:p>
              <a:pPr algn="l"/>
              <a:endParaRPr lang="en-US" sz="12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60DEB2A-79E7-81D6-002D-7304F1ADDBA2}"/>
                </a:ext>
              </a:extLst>
            </p:cNvPr>
            <p:cNvSpPr txBox="1"/>
            <p:nvPr/>
          </p:nvSpPr>
          <p:spPr>
            <a:xfrm>
              <a:off x="10081262" y="3711536"/>
              <a:ext cx="950721" cy="7680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4000" b="1" dirty="0">
                  <a:solidFill>
                    <a:schemeClr val="accent3"/>
                  </a:solidFill>
                  <a:latin typeface="Franklin Gothic Demi" panose="020B0603020102020204" pitchFamily="34" charset="0"/>
                </a:rPr>
                <a:t>x%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9FE4864-B469-F225-5B14-D0C78434BCD9}"/>
                </a:ext>
              </a:extLst>
            </p:cNvPr>
            <p:cNvSpPr/>
            <p:nvPr/>
          </p:nvSpPr>
          <p:spPr>
            <a:xfrm>
              <a:off x="10095576" y="3590103"/>
              <a:ext cx="956491" cy="956491"/>
            </a:xfrm>
            <a:prstGeom prst="ellipse">
              <a:avLst/>
            </a:prstGeom>
            <a:noFill/>
            <a:ln w="508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7C2E50D-045E-9F56-697B-13098DBCD68E}"/>
              </a:ext>
            </a:extLst>
          </p:cNvPr>
          <p:cNvGrpSpPr/>
          <p:nvPr/>
        </p:nvGrpSpPr>
        <p:grpSpPr>
          <a:xfrm>
            <a:off x="438729" y="2897197"/>
            <a:ext cx="2709941" cy="959140"/>
            <a:chOff x="3220000" y="3109185"/>
            <a:chExt cx="2709941" cy="95914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5832F2A-2C7F-B2A8-49FD-768614A2BA5A}"/>
                </a:ext>
              </a:extLst>
            </p:cNvPr>
            <p:cNvSpPr txBox="1"/>
            <p:nvPr/>
          </p:nvSpPr>
          <p:spPr>
            <a:xfrm>
              <a:off x="3247432" y="3109185"/>
              <a:ext cx="1734312" cy="5212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sz="1400" b="1" kern="1200" dirty="0">
                  <a:solidFill>
                    <a:schemeClr val="accent1"/>
                  </a:solidFill>
                  <a:latin typeface="Franklin Gothic Demi" panose="020B0603020102020204" pitchFamily="34" charset="0"/>
                </a:rPr>
                <a:t>Revenues</a:t>
              </a:r>
              <a:endParaRPr lang="en-US" sz="1200" b="1" kern="1200" dirty="0">
                <a:solidFill>
                  <a:schemeClr val="accent1"/>
                </a:solidFill>
                <a:latin typeface="Franklin Gothic Demi" panose="020B0603020102020204" pitchFamily="34" charset="0"/>
              </a:endParaRPr>
            </a:p>
            <a:p>
              <a:pPr algn="l"/>
              <a:endParaRPr lang="en-US" sz="12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9AD79ED-476F-8888-38EF-8CC46AFD5730}"/>
                </a:ext>
              </a:extLst>
            </p:cNvPr>
            <p:cNvSpPr txBox="1"/>
            <p:nvPr/>
          </p:nvSpPr>
          <p:spPr>
            <a:xfrm>
              <a:off x="3220000" y="3300229"/>
              <a:ext cx="2709941" cy="7680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4400" b="1" dirty="0">
                  <a:solidFill>
                    <a:schemeClr val="accent3"/>
                  </a:solidFill>
                  <a:latin typeface="Franklin Gothic Demi" panose="020B0603020102020204" pitchFamily="34" charset="0"/>
                </a:rPr>
                <a:t>$000,000</a:t>
              </a:r>
            </a:p>
          </p:txBody>
        </p:sp>
      </p:grpSp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4A6A9194-3227-0347-6C7C-4D712913A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528" y="3357961"/>
            <a:ext cx="1470899" cy="1470899"/>
          </a:xfrm>
          <a:prstGeom prst="rect">
            <a:avLst/>
          </a:prstGeom>
        </p:spPr>
      </p:pic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3D2883B4-0810-ECAE-99F0-64ECABB1B4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505" y="1442834"/>
            <a:ext cx="1258238" cy="1258238"/>
          </a:xfrm>
          <a:prstGeom prst="rect">
            <a:avLst/>
          </a:prstGeom>
        </p:spPr>
      </p:pic>
      <p:pic>
        <p:nvPicPr>
          <p:cNvPr id="53" name="Picture 52" descr="Icon&#10;&#10;Description automatically generated">
            <a:extLst>
              <a:ext uri="{FF2B5EF4-FFF2-40B4-BE49-F238E27FC236}">
                <a16:creationId xmlns:a16="http://schemas.microsoft.com/office/drawing/2014/main" id="{02C7EEE8-0921-1BB8-53FB-7BED38EC8F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35" y="1289475"/>
            <a:ext cx="1165458" cy="1165458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D4CA6651-480F-7B02-E09A-3618DCE9D370}"/>
              </a:ext>
            </a:extLst>
          </p:cNvPr>
          <p:cNvGrpSpPr/>
          <p:nvPr/>
        </p:nvGrpSpPr>
        <p:grpSpPr>
          <a:xfrm>
            <a:off x="438729" y="4056889"/>
            <a:ext cx="2709941" cy="986775"/>
            <a:chOff x="3220000" y="3211442"/>
            <a:chExt cx="2709941" cy="98677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77F53BD-1754-2826-4CAD-55BDB767C137}"/>
                </a:ext>
              </a:extLst>
            </p:cNvPr>
            <p:cNvSpPr txBox="1"/>
            <p:nvPr/>
          </p:nvSpPr>
          <p:spPr>
            <a:xfrm>
              <a:off x="3247432" y="3211442"/>
              <a:ext cx="1734312" cy="5212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sz="1400" b="1" kern="1200" dirty="0">
                  <a:solidFill>
                    <a:schemeClr val="accent1"/>
                  </a:solidFill>
                  <a:latin typeface="Franklin Gothic Demi" panose="020B0603020102020204" pitchFamily="34" charset="0"/>
                </a:rPr>
                <a:t>Expenditures</a:t>
              </a:r>
              <a:endParaRPr lang="en-US" sz="1200" b="1" kern="1200" dirty="0">
                <a:solidFill>
                  <a:schemeClr val="accent1"/>
                </a:solidFill>
                <a:latin typeface="Franklin Gothic Demi" panose="020B0603020102020204" pitchFamily="34" charset="0"/>
              </a:endParaRPr>
            </a:p>
            <a:p>
              <a:pPr algn="l"/>
              <a:endParaRPr lang="en-US" sz="1200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970EA06-05DE-A13D-5A6D-04D5FE167F01}"/>
                </a:ext>
              </a:extLst>
            </p:cNvPr>
            <p:cNvSpPr txBox="1"/>
            <p:nvPr/>
          </p:nvSpPr>
          <p:spPr>
            <a:xfrm>
              <a:off x="3220000" y="3430121"/>
              <a:ext cx="2709941" cy="7680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4400" b="1" dirty="0">
                  <a:solidFill>
                    <a:schemeClr val="accent3"/>
                  </a:solidFill>
                  <a:latin typeface="Franklin Gothic Demi" panose="020B0603020102020204" pitchFamily="34" charset="0"/>
                </a:rPr>
                <a:t>$000,000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B11257D-8967-4083-FBD5-83B56B49A5EC}"/>
              </a:ext>
            </a:extLst>
          </p:cNvPr>
          <p:cNvGrpSpPr/>
          <p:nvPr/>
        </p:nvGrpSpPr>
        <p:grpSpPr>
          <a:xfrm>
            <a:off x="6307697" y="3307328"/>
            <a:ext cx="2709941" cy="933740"/>
            <a:chOff x="3220000" y="3004643"/>
            <a:chExt cx="2709941" cy="933740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783729C-8CBE-1E1C-502E-DEB00DC9BDF1}"/>
                </a:ext>
              </a:extLst>
            </p:cNvPr>
            <p:cNvSpPr txBox="1"/>
            <p:nvPr/>
          </p:nvSpPr>
          <p:spPr>
            <a:xfrm>
              <a:off x="3247431" y="3004643"/>
              <a:ext cx="2072165" cy="5212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sz="1400" b="1" kern="1200" dirty="0">
                  <a:solidFill>
                    <a:schemeClr val="accent1"/>
                  </a:solidFill>
                  <a:latin typeface="Franklin Gothic Demi" panose="020B0603020102020204" pitchFamily="34" charset="0"/>
                </a:rPr>
                <a:t>Revenue Per Meal Equivalent</a:t>
              </a:r>
              <a:endParaRPr lang="en-US" sz="1200" b="1" kern="1200" dirty="0">
                <a:solidFill>
                  <a:schemeClr val="accent1"/>
                </a:solidFill>
                <a:latin typeface="Franklin Gothic Demi" panose="020B0603020102020204" pitchFamily="34" charset="0"/>
              </a:endParaRPr>
            </a:p>
            <a:p>
              <a:pPr algn="l"/>
              <a:endParaRPr lang="en-US" sz="1200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3BECEA9-A028-AF78-C9EA-A42648880AD1}"/>
                </a:ext>
              </a:extLst>
            </p:cNvPr>
            <p:cNvSpPr txBox="1"/>
            <p:nvPr/>
          </p:nvSpPr>
          <p:spPr>
            <a:xfrm>
              <a:off x="3220000" y="3170287"/>
              <a:ext cx="2709941" cy="7680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4400" b="1" dirty="0">
                  <a:solidFill>
                    <a:schemeClr val="accent3"/>
                  </a:solidFill>
                  <a:latin typeface="Franklin Gothic Demi" panose="020B0603020102020204" pitchFamily="34" charset="0"/>
                </a:rPr>
                <a:t>$0,000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DC96F67-FE93-61BA-C71F-A0E2AA276599}"/>
              </a:ext>
            </a:extLst>
          </p:cNvPr>
          <p:cNvGrpSpPr/>
          <p:nvPr/>
        </p:nvGrpSpPr>
        <p:grpSpPr>
          <a:xfrm>
            <a:off x="6307697" y="4279168"/>
            <a:ext cx="2709941" cy="933740"/>
            <a:chOff x="3220000" y="3004643"/>
            <a:chExt cx="2709941" cy="933740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7C65465-D77B-47AB-0DFB-3269FB430D25}"/>
                </a:ext>
              </a:extLst>
            </p:cNvPr>
            <p:cNvSpPr txBox="1"/>
            <p:nvPr/>
          </p:nvSpPr>
          <p:spPr>
            <a:xfrm>
              <a:off x="3247431" y="3004643"/>
              <a:ext cx="2072165" cy="5212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sz="1400" b="1" dirty="0">
                  <a:solidFill>
                    <a:schemeClr val="accent1"/>
                  </a:solidFill>
                  <a:latin typeface="Franklin Gothic Demi" panose="020B0603020102020204" pitchFamily="34" charset="0"/>
                </a:rPr>
                <a:t>Cost </a:t>
              </a:r>
              <a:r>
                <a:rPr lang="en-US" sz="1400" b="1" kern="1200" dirty="0">
                  <a:solidFill>
                    <a:schemeClr val="accent1"/>
                  </a:solidFill>
                  <a:latin typeface="Franklin Gothic Demi" panose="020B0603020102020204" pitchFamily="34" charset="0"/>
                </a:rPr>
                <a:t>Per Meal Equivalent</a:t>
              </a:r>
              <a:endParaRPr lang="en-US" sz="1200" b="1" kern="1200" dirty="0">
                <a:solidFill>
                  <a:schemeClr val="accent1"/>
                </a:solidFill>
                <a:latin typeface="Franklin Gothic Demi" panose="020B0603020102020204" pitchFamily="34" charset="0"/>
              </a:endParaRPr>
            </a:p>
            <a:p>
              <a:pPr algn="l"/>
              <a:endParaRPr lang="en-US" sz="1200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138746E-FDCE-B0E1-8970-DFDBC5EF9C0F}"/>
                </a:ext>
              </a:extLst>
            </p:cNvPr>
            <p:cNvSpPr txBox="1"/>
            <p:nvPr/>
          </p:nvSpPr>
          <p:spPr>
            <a:xfrm>
              <a:off x="3220000" y="3170287"/>
              <a:ext cx="2709941" cy="7680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4400" b="1" dirty="0">
                  <a:solidFill>
                    <a:schemeClr val="accent3"/>
                  </a:solidFill>
                  <a:latin typeface="Franklin Gothic Demi" panose="020B0603020102020204" pitchFamily="34" charset="0"/>
                </a:rPr>
                <a:t>$0,000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67A9D5B-C1F8-7294-1CD7-744D6BE65C5F}"/>
              </a:ext>
            </a:extLst>
          </p:cNvPr>
          <p:cNvGrpSpPr/>
          <p:nvPr/>
        </p:nvGrpSpPr>
        <p:grpSpPr>
          <a:xfrm>
            <a:off x="9421001" y="1181481"/>
            <a:ext cx="3170466" cy="1376609"/>
            <a:chOff x="9251182" y="1078232"/>
            <a:chExt cx="3170466" cy="1376609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830F5B04-83A2-7B47-FF5F-26C3157EF1DF}"/>
                </a:ext>
              </a:extLst>
            </p:cNvPr>
            <p:cNvGrpSpPr/>
            <p:nvPr/>
          </p:nvGrpSpPr>
          <p:grpSpPr>
            <a:xfrm>
              <a:off x="10656301" y="1200930"/>
              <a:ext cx="1765347" cy="1155616"/>
              <a:chOff x="3148345" y="1371938"/>
              <a:chExt cx="2212522" cy="1155616"/>
            </a:xfrm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9DAB527-3002-4CB7-10E2-C9F617E162C9}"/>
                  </a:ext>
                </a:extLst>
              </p:cNvPr>
              <p:cNvSpPr txBox="1"/>
              <p:nvPr/>
            </p:nvSpPr>
            <p:spPr>
              <a:xfrm>
                <a:off x="3178824" y="1371938"/>
                <a:ext cx="2182043" cy="2493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en-US" sz="1400" b="1" kern="1200" dirty="0">
                    <a:solidFill>
                      <a:schemeClr val="accent1"/>
                    </a:solidFill>
                    <a:latin typeface="Franklin Gothic Demi" panose="020B0603020102020204" pitchFamily="34" charset="0"/>
                  </a:rPr>
                  <a:t>Meals per</a:t>
                </a:r>
                <a:br>
                  <a:rPr lang="en-US" sz="1400" b="1" kern="1200" dirty="0">
                    <a:solidFill>
                      <a:schemeClr val="accent1"/>
                    </a:solidFill>
                    <a:latin typeface="Franklin Gothic Demi" panose="020B0603020102020204" pitchFamily="34" charset="0"/>
                  </a:rPr>
                </a:br>
                <a:r>
                  <a:rPr lang="en-US" sz="1400" b="1" kern="1200" dirty="0">
                    <a:solidFill>
                      <a:schemeClr val="accent1"/>
                    </a:solidFill>
                    <a:latin typeface="Franklin Gothic Demi" panose="020B0603020102020204" pitchFamily="34" charset="0"/>
                  </a:rPr>
                  <a:t>Labor Hour</a:t>
                </a:r>
              </a:p>
              <a:p>
                <a:pPr algn="l"/>
                <a:endParaRPr lang="en-US" sz="1200" dirty="0"/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593CAF0A-3077-88CD-EC1C-4778C53E81D5}"/>
                  </a:ext>
                </a:extLst>
              </p:cNvPr>
              <p:cNvSpPr txBox="1"/>
              <p:nvPr/>
            </p:nvSpPr>
            <p:spPr>
              <a:xfrm>
                <a:off x="3148345" y="1759458"/>
                <a:ext cx="1354303" cy="7680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r>
                  <a:rPr lang="en-US" sz="4400" b="1" dirty="0">
                    <a:solidFill>
                      <a:schemeClr val="accent3"/>
                    </a:solidFill>
                    <a:latin typeface="Franklin Gothic Demi" panose="020B0603020102020204" pitchFamily="34" charset="0"/>
                  </a:rPr>
                  <a:t>000</a:t>
                </a:r>
              </a:p>
            </p:txBody>
          </p:sp>
        </p:grpSp>
        <p:pic>
          <p:nvPicPr>
            <p:cNvPr id="104" name="Picture 103" descr="Icon&#10;&#10;Description automatically generated">
              <a:extLst>
                <a:ext uri="{FF2B5EF4-FFF2-40B4-BE49-F238E27FC236}">
                  <a16:creationId xmlns:a16="http://schemas.microsoft.com/office/drawing/2014/main" id="{BDF199E0-38B4-7847-1533-2D9F3671F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1182" y="1078232"/>
              <a:ext cx="1376609" cy="1376609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DC38300-A754-E1A1-8918-52A6D51B5219}"/>
              </a:ext>
            </a:extLst>
          </p:cNvPr>
          <p:cNvGrpSpPr/>
          <p:nvPr/>
        </p:nvGrpSpPr>
        <p:grpSpPr>
          <a:xfrm>
            <a:off x="9631059" y="2669417"/>
            <a:ext cx="2960408" cy="956491"/>
            <a:chOff x="9461240" y="2590791"/>
            <a:chExt cx="2960408" cy="956491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1F05AC3D-A601-9B29-3C5B-2FDB01F5B4A2}"/>
                </a:ext>
              </a:extLst>
            </p:cNvPr>
            <p:cNvSpPr txBox="1"/>
            <p:nvPr/>
          </p:nvSpPr>
          <p:spPr>
            <a:xfrm>
              <a:off x="10680620" y="2737655"/>
              <a:ext cx="1741028" cy="24939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sz="1400" b="1" kern="1200" dirty="0">
                  <a:solidFill>
                    <a:schemeClr val="accent1"/>
                  </a:solidFill>
                  <a:latin typeface="Franklin Gothic Demi" panose="020B0603020102020204" pitchFamily="34" charset="0"/>
                </a:rPr>
                <a:t>Staff </a:t>
              </a:r>
              <a:br>
                <a:rPr lang="en-US" sz="1400" b="1" kern="1200" dirty="0">
                  <a:solidFill>
                    <a:schemeClr val="accent1"/>
                  </a:solidFill>
                  <a:latin typeface="Franklin Gothic Demi" panose="020B0603020102020204" pitchFamily="34" charset="0"/>
                </a:rPr>
              </a:br>
              <a:r>
                <a:rPr lang="en-US" sz="1400" b="1" kern="1200" dirty="0">
                  <a:solidFill>
                    <a:schemeClr val="accent1"/>
                  </a:solidFill>
                  <a:latin typeface="Franklin Gothic Demi" panose="020B0603020102020204" pitchFamily="34" charset="0"/>
                </a:rPr>
                <a:t>Turnover </a:t>
              </a:r>
              <a:br>
                <a:rPr lang="en-US" sz="1400" b="1" kern="1200" dirty="0">
                  <a:solidFill>
                    <a:schemeClr val="accent1"/>
                  </a:solidFill>
                  <a:latin typeface="Franklin Gothic Demi" panose="020B0603020102020204" pitchFamily="34" charset="0"/>
                </a:rPr>
              </a:br>
              <a:r>
                <a:rPr lang="en-US" sz="1400" b="1" kern="1200" dirty="0">
                  <a:solidFill>
                    <a:schemeClr val="accent1"/>
                  </a:solidFill>
                  <a:latin typeface="Franklin Gothic Demi" panose="020B0603020102020204" pitchFamily="34" charset="0"/>
                </a:rPr>
                <a:t>Rate</a:t>
              </a:r>
            </a:p>
            <a:p>
              <a:pPr algn="l"/>
              <a:endParaRPr lang="en-US" sz="1200" dirty="0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DD5A1C50-4A89-8BEA-1B43-21B822328849}"/>
                </a:ext>
              </a:extLst>
            </p:cNvPr>
            <p:cNvSpPr/>
            <p:nvPr/>
          </p:nvSpPr>
          <p:spPr>
            <a:xfrm>
              <a:off x="9461240" y="2590791"/>
              <a:ext cx="956491" cy="956491"/>
            </a:xfrm>
            <a:prstGeom prst="ellipse">
              <a:avLst/>
            </a:prstGeom>
            <a:noFill/>
            <a:ln w="508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4D3C6B62-367F-B7F9-7329-2EF7FE19B5A2}"/>
                </a:ext>
              </a:extLst>
            </p:cNvPr>
            <p:cNvSpPr txBox="1"/>
            <p:nvPr/>
          </p:nvSpPr>
          <p:spPr>
            <a:xfrm>
              <a:off x="9493258" y="2714029"/>
              <a:ext cx="950721" cy="7680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4000" b="1" dirty="0">
                  <a:solidFill>
                    <a:schemeClr val="accent3"/>
                  </a:solidFill>
                  <a:latin typeface="Franklin Gothic Demi" panose="020B0603020102020204" pitchFamily="34" charset="0"/>
                </a:rPr>
                <a:t>x%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0847753-71BF-4BC9-EDC7-3A7F6B9FFCDD}"/>
              </a:ext>
            </a:extLst>
          </p:cNvPr>
          <p:cNvGrpSpPr/>
          <p:nvPr/>
        </p:nvGrpSpPr>
        <p:grpSpPr>
          <a:xfrm>
            <a:off x="9631059" y="3985696"/>
            <a:ext cx="2401703" cy="956491"/>
            <a:chOff x="9461240" y="3911591"/>
            <a:chExt cx="2401703" cy="956491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50EC7B7-A909-1B58-629C-3CED7FA62F88}"/>
                </a:ext>
              </a:extLst>
            </p:cNvPr>
            <p:cNvSpPr txBox="1"/>
            <p:nvPr/>
          </p:nvSpPr>
          <p:spPr>
            <a:xfrm>
              <a:off x="10680620" y="4058466"/>
              <a:ext cx="1182323" cy="256381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sz="1400" b="1" kern="1200" dirty="0">
                  <a:solidFill>
                    <a:schemeClr val="accent1"/>
                  </a:solidFill>
                  <a:latin typeface="Franklin Gothic Demi" panose="020B0603020102020204" pitchFamily="34" charset="0"/>
                </a:rPr>
                <a:t>Absenteeism</a:t>
              </a:r>
              <a:br>
                <a:rPr lang="en-US" sz="1400" b="1" kern="1200" dirty="0">
                  <a:solidFill>
                    <a:schemeClr val="accent1"/>
                  </a:solidFill>
                  <a:latin typeface="Franklin Gothic Demi" panose="020B0603020102020204" pitchFamily="34" charset="0"/>
                </a:rPr>
              </a:br>
              <a:r>
                <a:rPr lang="en-US" sz="1400" b="1" kern="1200" dirty="0">
                  <a:solidFill>
                    <a:schemeClr val="accent1"/>
                  </a:solidFill>
                  <a:latin typeface="Franklin Gothic Demi" panose="020B0603020102020204" pitchFamily="34" charset="0"/>
                </a:rPr>
                <a:t>Rate</a:t>
              </a:r>
            </a:p>
            <a:p>
              <a:pPr algn="l"/>
              <a:endParaRPr lang="en-US" sz="1200" dirty="0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A6708D73-FD88-CD11-6670-D9427A313276}"/>
                </a:ext>
              </a:extLst>
            </p:cNvPr>
            <p:cNvSpPr/>
            <p:nvPr/>
          </p:nvSpPr>
          <p:spPr>
            <a:xfrm>
              <a:off x="9461240" y="3911591"/>
              <a:ext cx="956491" cy="956491"/>
            </a:xfrm>
            <a:prstGeom prst="ellipse">
              <a:avLst/>
            </a:prstGeom>
            <a:noFill/>
            <a:ln w="508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52E93498-83C1-4CDB-50E9-B20A8B44DB3F}"/>
                </a:ext>
              </a:extLst>
            </p:cNvPr>
            <p:cNvSpPr txBox="1"/>
            <p:nvPr/>
          </p:nvSpPr>
          <p:spPr>
            <a:xfrm>
              <a:off x="9493258" y="4047541"/>
              <a:ext cx="950721" cy="7680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4000" b="1" dirty="0">
                  <a:solidFill>
                    <a:schemeClr val="accent3"/>
                  </a:solidFill>
                  <a:latin typeface="Franklin Gothic Demi" panose="020B0603020102020204" pitchFamily="34" charset="0"/>
                </a:rPr>
                <a:t>x%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7675E1-F90D-04A8-69FA-641F5C8BC0C4}"/>
              </a:ext>
            </a:extLst>
          </p:cNvPr>
          <p:cNvCxnSpPr>
            <a:cxnSpLocks/>
          </p:cNvCxnSpPr>
          <p:nvPr/>
        </p:nvCxnSpPr>
        <p:spPr>
          <a:xfrm>
            <a:off x="231549" y="2572695"/>
            <a:ext cx="363664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778545-CFB0-1C2B-8545-9AC213ABC43E}"/>
              </a:ext>
            </a:extLst>
          </p:cNvPr>
          <p:cNvGrpSpPr/>
          <p:nvPr/>
        </p:nvGrpSpPr>
        <p:grpSpPr>
          <a:xfrm>
            <a:off x="4296038" y="2246110"/>
            <a:ext cx="3543425" cy="641757"/>
            <a:chOff x="-2457977" y="1931840"/>
            <a:chExt cx="3732834" cy="64175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DDFE0B0-1EB3-CEBC-6EB6-14276CA32547}"/>
                </a:ext>
              </a:extLst>
            </p:cNvPr>
            <p:cNvSpPr txBox="1"/>
            <p:nvPr/>
          </p:nvSpPr>
          <p:spPr>
            <a:xfrm>
              <a:off x="-2457977" y="2050192"/>
              <a:ext cx="1793410" cy="5212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4000" b="1" kern="1200" dirty="0">
                  <a:solidFill>
                    <a:schemeClr val="accent3"/>
                  </a:solidFill>
                  <a:latin typeface="Franklin Gothic Demi" panose="020B0603020102020204" pitchFamily="34" charset="0"/>
                </a:rPr>
                <a:t>0,000</a:t>
              </a:r>
              <a:endParaRPr lang="en-US" sz="4000" b="1" dirty="0">
                <a:solidFill>
                  <a:schemeClr val="accent3"/>
                </a:solidFill>
                <a:latin typeface="Franklin Gothic Demi" panose="020B06030201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7A2FC4F-B6A6-BC92-402E-0FFBDE07BD0C}"/>
                </a:ext>
              </a:extLst>
            </p:cNvPr>
            <p:cNvSpPr txBox="1"/>
            <p:nvPr/>
          </p:nvSpPr>
          <p:spPr>
            <a:xfrm>
              <a:off x="-2427776" y="1931840"/>
              <a:ext cx="1566165" cy="40233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sz="1200" b="1" kern="1200" dirty="0">
                  <a:solidFill>
                    <a:schemeClr val="accent1"/>
                  </a:solidFill>
                  <a:latin typeface="Franklin Gothic Medium" panose="020B0603020102020204" pitchFamily="34" charset="0"/>
                </a:rPr>
                <a:t>Breakfasts Served</a:t>
              </a:r>
              <a:endParaRPr lang="en-US" sz="1400" b="1" kern="1200" dirty="0">
                <a:solidFill>
                  <a:schemeClr val="accent1"/>
                </a:solidFill>
                <a:latin typeface="Franklin Gothic Medium" panose="020B0603020102020204" pitchFamily="34" charset="0"/>
              </a:endParaRPr>
            </a:p>
            <a:p>
              <a:endParaRPr lang="en-US" sz="12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ACCFE21-B647-3F1C-A4F6-2EEC791F245C}"/>
                </a:ext>
              </a:extLst>
            </p:cNvPr>
            <p:cNvSpPr txBox="1"/>
            <p:nvPr/>
          </p:nvSpPr>
          <p:spPr>
            <a:xfrm>
              <a:off x="-518553" y="2052389"/>
              <a:ext cx="1793410" cy="5212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4000" b="1" kern="1200" dirty="0">
                  <a:solidFill>
                    <a:schemeClr val="accent3"/>
                  </a:solidFill>
                  <a:latin typeface="Franklin Gothic Demi" panose="020B0603020102020204" pitchFamily="34" charset="0"/>
                </a:rPr>
                <a:t>0,000</a:t>
              </a:r>
              <a:endParaRPr lang="en-US" sz="4000" b="1" dirty="0">
                <a:solidFill>
                  <a:schemeClr val="accent3"/>
                </a:solidFill>
                <a:latin typeface="Franklin Gothic Demi" panose="020B06030201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F0E2BBA-D3E0-6983-DADD-236E8338EF68}"/>
                </a:ext>
              </a:extLst>
            </p:cNvPr>
            <p:cNvSpPr txBox="1"/>
            <p:nvPr/>
          </p:nvSpPr>
          <p:spPr>
            <a:xfrm>
              <a:off x="-470651" y="1934037"/>
              <a:ext cx="1566165" cy="40233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sz="1200" b="1" kern="1200" dirty="0">
                  <a:solidFill>
                    <a:schemeClr val="accent1"/>
                  </a:solidFill>
                  <a:latin typeface="Franklin Gothic Medium" panose="020B0603020102020204" pitchFamily="34" charset="0"/>
                </a:rPr>
                <a:t>Lunches Served</a:t>
              </a:r>
              <a:endParaRPr lang="en-US" sz="1400" b="1" kern="1200" dirty="0">
                <a:solidFill>
                  <a:schemeClr val="accent1"/>
                </a:solidFill>
                <a:latin typeface="Franklin Gothic Medium" panose="020B0603020102020204" pitchFamily="34" charset="0"/>
              </a:endParaRPr>
            </a:p>
            <a:p>
              <a:endParaRPr lang="en-US" sz="1200" dirty="0"/>
            </a:p>
          </p:txBody>
        </p:sp>
      </p:grpSp>
      <p:pic>
        <p:nvPicPr>
          <p:cNvPr id="41" name="Picture 40" descr="Icon&#10;&#10;Description automatically generated">
            <a:extLst>
              <a:ext uri="{FF2B5EF4-FFF2-40B4-BE49-F238E27FC236}">
                <a16:creationId xmlns:a16="http://schemas.microsoft.com/office/drawing/2014/main" id="{217FF0F3-6BA2-57EE-1330-0CE6B84D7C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54" y="5265730"/>
            <a:ext cx="1076146" cy="107614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05EDF96-5986-D962-7CAB-36976440C829}"/>
              </a:ext>
            </a:extLst>
          </p:cNvPr>
          <p:cNvGrpSpPr/>
          <p:nvPr/>
        </p:nvGrpSpPr>
        <p:grpSpPr>
          <a:xfrm>
            <a:off x="4070799" y="5359729"/>
            <a:ext cx="3343894" cy="1206856"/>
            <a:chOff x="4070799" y="5359729"/>
            <a:chExt cx="3343894" cy="1206856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57C2CBE5-4E59-52D0-11BD-4147CE4EE93B}"/>
                </a:ext>
              </a:extLst>
            </p:cNvPr>
            <p:cNvGrpSpPr/>
            <p:nvPr/>
          </p:nvGrpSpPr>
          <p:grpSpPr>
            <a:xfrm>
              <a:off x="5321772" y="5512295"/>
              <a:ext cx="2092921" cy="972421"/>
              <a:chOff x="8751086" y="3579323"/>
              <a:chExt cx="1395522" cy="972421"/>
            </a:xfrm>
          </p:grpSpPr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56C121D-DCBD-6513-51BA-033335A95F14}"/>
                  </a:ext>
                </a:extLst>
              </p:cNvPr>
              <p:cNvSpPr txBox="1"/>
              <p:nvPr/>
            </p:nvSpPr>
            <p:spPr>
              <a:xfrm>
                <a:off x="8778451" y="3579323"/>
                <a:ext cx="1368157" cy="3609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en-US" sz="1400" b="1" kern="1200" dirty="0">
                    <a:solidFill>
                      <a:schemeClr val="accent1"/>
                    </a:solidFill>
                    <a:latin typeface="Franklin Gothic Demi" panose="020B0603020102020204" pitchFamily="34" charset="0"/>
                  </a:rPr>
                  <a:t>Break-Even Point (BEV)</a:t>
                </a:r>
              </a:p>
              <a:p>
                <a:pPr algn="l"/>
                <a:endParaRPr lang="en-US" sz="1200" dirty="0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6A598B5-7363-0603-A93C-E7E463ADB053}"/>
                  </a:ext>
                </a:extLst>
              </p:cNvPr>
              <p:cNvSpPr txBox="1"/>
              <p:nvPr/>
            </p:nvSpPr>
            <p:spPr>
              <a:xfrm>
                <a:off x="8751086" y="3783648"/>
                <a:ext cx="1177102" cy="76809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r>
                  <a:rPr lang="en-US" sz="4000" b="1" dirty="0">
                    <a:solidFill>
                      <a:schemeClr val="accent3"/>
                    </a:solidFill>
                    <a:latin typeface="Franklin Gothic Demi" panose="020B0603020102020204" pitchFamily="34" charset="0"/>
                  </a:rPr>
                  <a:t>$0,000</a:t>
                </a:r>
              </a:p>
            </p:txBody>
          </p:sp>
        </p:grpSp>
        <p:pic>
          <p:nvPicPr>
            <p:cNvPr id="54" name="Picture 53" descr="Icon&#10;&#10;Description automatically generated">
              <a:extLst>
                <a:ext uri="{FF2B5EF4-FFF2-40B4-BE49-F238E27FC236}">
                  <a16:creationId xmlns:a16="http://schemas.microsoft.com/office/drawing/2014/main" id="{115E3F0A-E5DD-C2CC-4EA5-0A42093B6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70799" y="5359729"/>
              <a:ext cx="1206856" cy="1206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751CB53-5937-BD21-A870-727E9D1F5AC7}"/>
              </a:ext>
            </a:extLst>
          </p:cNvPr>
          <p:cNvGrpSpPr/>
          <p:nvPr/>
        </p:nvGrpSpPr>
        <p:grpSpPr>
          <a:xfrm>
            <a:off x="7466817" y="5455476"/>
            <a:ext cx="3277668" cy="1050238"/>
            <a:chOff x="7466817" y="5455476"/>
            <a:chExt cx="3277668" cy="1050238"/>
          </a:xfrm>
        </p:grpSpPr>
        <p:pic>
          <p:nvPicPr>
            <p:cNvPr id="79" name="Picture 78" descr="Icon&#10;&#10;Description automatically generated">
              <a:extLst>
                <a:ext uri="{FF2B5EF4-FFF2-40B4-BE49-F238E27FC236}">
                  <a16:creationId xmlns:a16="http://schemas.microsoft.com/office/drawing/2014/main" id="{68CC9E4D-D0BD-92D2-9F51-065B62FDB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66817" y="5455476"/>
              <a:ext cx="1050238" cy="1050238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7CDFC1B-E4F5-66E2-314A-3FBFE9010BB1}"/>
                </a:ext>
              </a:extLst>
            </p:cNvPr>
            <p:cNvSpPr txBox="1"/>
            <p:nvPr/>
          </p:nvSpPr>
          <p:spPr>
            <a:xfrm>
              <a:off x="8463225" y="5464844"/>
              <a:ext cx="2281260" cy="3609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sz="1400" b="1" kern="1200" dirty="0">
                  <a:solidFill>
                    <a:schemeClr val="accent1"/>
                  </a:solidFill>
                  <a:latin typeface="Franklin Gothic Demi" panose="020B0603020102020204" pitchFamily="34" charset="0"/>
                </a:rPr>
                <a:t>Inventory Turnover </a:t>
              </a:r>
              <a:br>
                <a:rPr lang="en-US" sz="1400" b="1" kern="1200" dirty="0">
                  <a:solidFill>
                    <a:schemeClr val="accent1"/>
                  </a:solidFill>
                  <a:latin typeface="Franklin Gothic Demi" panose="020B0603020102020204" pitchFamily="34" charset="0"/>
                </a:rPr>
              </a:br>
              <a:r>
                <a:rPr lang="en-US" sz="1400" b="1" kern="1200" dirty="0">
                  <a:solidFill>
                    <a:schemeClr val="accent1"/>
                  </a:solidFill>
                  <a:latin typeface="Franklin Gothic Demi" panose="020B0603020102020204" pitchFamily="34" charset="0"/>
                </a:rPr>
                <a:t>Rate</a:t>
              </a:r>
            </a:p>
            <a:p>
              <a:pPr algn="l"/>
              <a:endParaRPr lang="en-US" sz="1200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D2A8DC0-80BE-46AE-F952-725EEDD0C53D}"/>
                </a:ext>
              </a:extLst>
            </p:cNvPr>
            <p:cNvSpPr txBox="1"/>
            <p:nvPr/>
          </p:nvSpPr>
          <p:spPr>
            <a:xfrm>
              <a:off x="8883966" y="5716620"/>
              <a:ext cx="825243" cy="7680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r>
                <a:rPr lang="en-US" sz="4000" b="1" dirty="0">
                  <a:solidFill>
                    <a:schemeClr val="accent3"/>
                  </a:solidFill>
                  <a:latin typeface="Franklin Gothic Demi" panose="020B0603020102020204" pitchFamily="34" charset="0"/>
                </a:rPr>
                <a:t>0.0</a:t>
              </a:r>
            </a:p>
          </p:txBody>
        </p:sp>
      </p:grp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BC69738-177F-863B-E89D-224413CD3E93}"/>
              </a:ext>
            </a:extLst>
          </p:cNvPr>
          <p:cNvCxnSpPr>
            <a:cxnSpLocks/>
          </p:cNvCxnSpPr>
          <p:nvPr/>
        </p:nvCxnSpPr>
        <p:spPr>
          <a:xfrm>
            <a:off x="10132726" y="5252848"/>
            <a:ext cx="0" cy="1369047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A5E2DF10-5EA7-0065-BB90-FD13E27934A1}"/>
              </a:ext>
            </a:extLst>
          </p:cNvPr>
          <p:cNvGrpSpPr/>
          <p:nvPr/>
        </p:nvGrpSpPr>
        <p:grpSpPr>
          <a:xfrm>
            <a:off x="10346449" y="5461436"/>
            <a:ext cx="1560255" cy="1019432"/>
            <a:chOff x="10346449" y="5461436"/>
            <a:chExt cx="1560255" cy="1019432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232BDAD-E90C-CF5C-88AA-6AD125CC29C1}"/>
                </a:ext>
              </a:extLst>
            </p:cNvPr>
            <p:cNvSpPr txBox="1"/>
            <p:nvPr/>
          </p:nvSpPr>
          <p:spPr>
            <a:xfrm>
              <a:off x="10346449" y="5461436"/>
              <a:ext cx="1335866" cy="3609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sz="1400" b="1" kern="1200" dirty="0">
                  <a:solidFill>
                    <a:schemeClr val="accent1"/>
                  </a:solidFill>
                  <a:latin typeface="Franklin Gothic Demi" panose="020B0603020102020204" pitchFamily="34" charset="0"/>
                </a:rPr>
                <a:t>Most Popular </a:t>
              </a:r>
              <a:br>
                <a:rPr lang="en-US" sz="1400" b="1" kern="1200" dirty="0">
                  <a:solidFill>
                    <a:schemeClr val="accent1"/>
                  </a:solidFill>
                  <a:latin typeface="Franklin Gothic Demi" panose="020B0603020102020204" pitchFamily="34" charset="0"/>
                </a:rPr>
              </a:br>
              <a:r>
                <a:rPr lang="en-US" sz="1400" b="1" kern="1200" dirty="0">
                  <a:solidFill>
                    <a:schemeClr val="accent1"/>
                  </a:solidFill>
                  <a:latin typeface="Franklin Gothic Demi" panose="020B0603020102020204" pitchFamily="34" charset="0"/>
                </a:rPr>
                <a:t>Item:</a:t>
              </a:r>
            </a:p>
            <a:p>
              <a:pPr algn="l"/>
              <a:endParaRPr lang="en-US" sz="1200" dirty="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C7F623A-398B-318B-C339-374DED46CC1A}"/>
                </a:ext>
              </a:extLst>
            </p:cNvPr>
            <p:cNvSpPr txBox="1"/>
            <p:nvPr/>
          </p:nvSpPr>
          <p:spPr>
            <a:xfrm>
              <a:off x="10881236" y="5901521"/>
              <a:ext cx="1025468" cy="57934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r>
                <a:rPr lang="en-US" sz="2000" b="1" dirty="0">
                  <a:solidFill>
                    <a:schemeClr val="accent3"/>
                  </a:solidFill>
                  <a:latin typeface="Franklin Gothic Demi" panose="020B0603020102020204" pitchFamily="34" charset="0"/>
                </a:rPr>
                <a:t>tacos</a:t>
              </a:r>
              <a:endParaRPr lang="en-US" sz="4000" b="1" dirty="0">
                <a:solidFill>
                  <a:schemeClr val="accent3"/>
                </a:solidFill>
                <a:latin typeface="Franklin Gothic Demi" panose="020B06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5484993"/>
      </p:ext>
    </p:extLst>
  </p:cSld>
  <p:clrMapOvr>
    <a:masterClrMapping/>
  </p:clrMapOvr>
</p:sld>
</file>

<file path=ppt/theme/theme1.xml><?xml version="1.0" encoding="utf-8"?>
<a:theme xmlns:a="http://schemas.openxmlformats.org/drawingml/2006/main" name="LINQ Template - Dark">
  <a:themeElements>
    <a:clrScheme name="LINQ">
      <a:dk1>
        <a:srgbClr val="141414"/>
      </a:dk1>
      <a:lt1>
        <a:srgbClr val="FFFFFF"/>
      </a:lt1>
      <a:dk2>
        <a:srgbClr val="0F2D4A"/>
      </a:dk2>
      <a:lt2>
        <a:srgbClr val="FFFFFF"/>
      </a:lt2>
      <a:accent1>
        <a:srgbClr val="005070"/>
      </a:accent1>
      <a:accent2>
        <a:srgbClr val="007897"/>
      </a:accent2>
      <a:accent3>
        <a:srgbClr val="1BAAC1"/>
      </a:accent3>
      <a:accent4>
        <a:srgbClr val="6EE4EB"/>
      </a:accent4>
      <a:accent5>
        <a:srgbClr val="E4ECED"/>
      </a:accent5>
      <a:accent6>
        <a:srgbClr val="FF8823"/>
      </a:accent6>
      <a:hlink>
        <a:srgbClr val="1BAAC1"/>
      </a:hlink>
      <a:folHlink>
        <a:srgbClr val="007897"/>
      </a:folHlink>
    </a:clrScheme>
    <a:fontScheme name="LINQ">
      <a:majorFont>
        <a:latin typeface="Work Sans Bold"/>
        <a:ea typeface=""/>
        <a:cs typeface=""/>
      </a:majorFont>
      <a:minorFont>
        <a:latin typeface="Work Sans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NQ_PresentationTemplate_Dec-2-2022" id="{862337B3-6D42-4142-9E47-95920B210D5E}" vid="{58DD5625-4152-4B97-9E33-460680F89F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876D145215AF40A96AA7F738C2E576" ma:contentTypeVersion="23" ma:contentTypeDescription="Create a new document." ma:contentTypeScope="" ma:versionID="916656a22ba451a6c84bb7d268c95811">
  <xsd:schema xmlns:xsd="http://www.w3.org/2001/XMLSchema" xmlns:xs="http://www.w3.org/2001/XMLSchema" xmlns:p="http://schemas.microsoft.com/office/2006/metadata/properties" xmlns:ns2="a1d9f37d-e661-400f-9c43-be6acfa0a2e3" xmlns:ns3="1e4db2b0-8cc5-4d48-be2b-022017351813" targetNamespace="http://schemas.microsoft.com/office/2006/metadata/properties" ma:root="true" ma:fieldsID="768ad9a391349a86a55b7b7d128255e4" ns2:_="" ns3:_="">
    <xsd:import namespace="a1d9f37d-e661-400f-9c43-be6acfa0a2e3"/>
    <xsd:import namespace="1e4db2b0-8cc5-4d48-be2b-022017351813"/>
    <xsd:element name="properties">
      <xsd:complexType>
        <xsd:sequence>
          <xsd:element name="documentManagement">
            <xsd:complexType>
              <xsd:all>
                <xsd:element ref="ns2:Reviewed"/>
                <xsd:element ref="ns2:APPROVEDpresentations"/>
                <xsd:element ref="ns2:ApprovedbyMktg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Dateandtim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d9f37d-e661-400f-9c43-be6acfa0a2e3" elementFormDefault="qualified">
    <xsd:import namespace="http://schemas.microsoft.com/office/2006/documentManagement/types"/>
    <xsd:import namespace="http://schemas.microsoft.com/office/infopath/2007/PartnerControls"/>
    <xsd:element name="Reviewed" ma:index="1" ma:displayName="Reviewed" ma:description="Ppt has been reviewed by Marketing" ma:format="Dropdown" ma:internalName="Reviewed" ma:readOnly="false">
      <xsd:simpleType>
        <xsd:restriction base="dms:Text">
          <xsd:maxLength value="255"/>
        </xsd:restriction>
      </xsd:simpleType>
    </xsd:element>
    <xsd:element name="APPROVEDpresentations" ma:index="2" ma:displayName="APPROVED presentations" ma:format="Dropdown" ma:internalName="APPROVEDpresentations" ma:readOnly="false">
      <xsd:simpleType>
        <xsd:restriction base="dms:Note">
          <xsd:maxLength value="255"/>
        </xsd:restriction>
      </xsd:simpleType>
    </xsd:element>
    <xsd:element name="ApprovedbyMktg" ma:index="3" ma:displayName="Approved by Mktg" ma:default="1" ma:format="Dropdown" ma:internalName="ApprovedbyMktg" ma:readOnly="false">
      <xsd:simpleType>
        <xsd:restriction base="dms:Boolean"/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hidden="true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hidden="true" ma:internalName="MediaServiceKeyPoints" ma:readOnly="true">
      <xsd:simpleType>
        <xsd:restriction base="dms:Note"/>
      </xsd:simpleType>
    </xsd:element>
    <xsd:element name="MediaLengthInSeconds" ma:index="20" nillable="true" ma:displayName="Length (seconds)" ma:hidden="true" ma:internalName="MediaLengthInSeconds" ma:readOnly="true">
      <xsd:simpleType>
        <xsd:restriction base="dms:Unknown"/>
      </xsd:simpleType>
    </xsd:element>
    <xsd:element name="Dateandtime" ma:index="21" nillable="true" ma:displayName="Date and time" ma:format="DateTime" ma:hidden="true" ma:internalName="Dateandtime" ma:readOnly="false">
      <xsd:simpleType>
        <xsd:restriction base="dms:DateTim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ee78e06d-b84c-4d75-91bc-d5a071defc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4db2b0-8cc5-4d48-be2b-02201735181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4" nillable="true" ma:displayName="Taxonomy Catch All Column" ma:hidden="true" ma:list="{9c1291ba-f156-443c-aa53-46eb5147c93a}" ma:internalName="TaxCatchAll" ma:readOnly="false" ma:showField="CatchAllData" ma:web="1e4db2b0-8cc5-4d48-be2b-0220173518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edbyMktg xmlns="a1d9f37d-e661-400f-9c43-be6acfa0a2e3">true</ApprovedbyMktg>
    <APPROVEDpresentations xmlns="a1d9f37d-e661-400f-9c43-be6acfa0a2e3">SM </APPROVEDpresentations>
    <Reviewed xmlns="a1d9f37d-e661-400f-9c43-be6acfa0a2e3">SM</Reviewed>
    <Dateandtime xmlns="a1d9f37d-e661-400f-9c43-be6acfa0a2e3" xsi:nil="true"/>
    <TaxCatchAll xmlns="1e4db2b0-8cc5-4d48-be2b-022017351813" xsi:nil="true"/>
    <lcf76f155ced4ddcb4097134ff3c332f xmlns="a1d9f37d-e661-400f-9c43-be6acfa0a2e3">
      <Terms xmlns="http://schemas.microsoft.com/office/infopath/2007/PartnerControls"/>
    </lcf76f155ced4ddcb4097134ff3c332f>
    <SharedWithUsers xmlns="1e4db2b0-8cc5-4d48-be2b-022017351813">
      <UserInfo>
        <DisplayName>Tony Marzulli</DisplayName>
        <AccountId>660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D86877-5C25-455F-838A-33FAE60D6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d9f37d-e661-400f-9c43-be6acfa0a2e3"/>
    <ds:schemaRef ds:uri="1e4db2b0-8cc5-4d48-be2b-0220173518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D94E5A-CD16-4FAF-97F2-E4B416B1F634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a1d9f37d-e661-400f-9c43-be6acfa0a2e3"/>
    <ds:schemaRef ds:uri="http://schemas.microsoft.com/office/infopath/2007/PartnerControls"/>
    <ds:schemaRef ds:uri="http://purl.org/dc/terms/"/>
    <ds:schemaRef ds:uri="1e4db2b0-8cc5-4d48-be2b-022017351813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1D7B7EF-9663-4377-8BF9-31DBC92411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26914</TotalTime>
  <Words>92</Words>
  <Application>Microsoft Macintosh PowerPoint</Application>
  <PresentationFormat>Widescreen</PresentationFormat>
  <Paragraphs>33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Wingdings</vt:lpstr>
      <vt:lpstr>Work Sans Medium</vt:lpstr>
      <vt:lpstr>Franklin Gothic Demi</vt:lpstr>
      <vt:lpstr>Arial</vt:lpstr>
      <vt:lpstr>Franklin Gothic Medium</vt:lpstr>
      <vt:lpstr>Calibri</vt:lpstr>
      <vt:lpstr>LINQ Template - Dark</vt:lpstr>
      <vt:lpstr>PowerPoint Presentation</vt:lpstr>
    </vt:vector>
  </TitlesOfParts>
  <Manager/>
  <Company>LINQ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by the Numbers</dc:title>
  <dc:subject>Provide highlights of your nutrition program KPIs</dc:subject>
  <dc:creator>LINQ</dc:creator>
  <cp:keywords>KPI template</cp:keywords>
  <dc:description/>
  <cp:lastModifiedBy>Christine Carlson</cp:lastModifiedBy>
  <cp:revision>28</cp:revision>
  <dcterms:created xsi:type="dcterms:W3CDTF">2022-11-10T16:58:51Z</dcterms:created>
  <dcterms:modified xsi:type="dcterms:W3CDTF">2023-04-27T21:25:31Z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0x010100B8876D145215AF40A96AA7F738C2E576</vt:lpwstr>
  </property>
  <property fmtid="{D5CDD505-2E9C-101B-9397-08002B2CF9AE}" pid="3" name="MediaServiceImageTags">
    <vt:lpwstr/>
  </property>
</Properties>
</file>